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8"/>
  </p:notesMasterIdLst>
  <p:sldIdLst>
    <p:sldId id="369" r:id="rId2"/>
    <p:sldId id="383" r:id="rId3"/>
    <p:sldId id="377" r:id="rId4"/>
    <p:sldId id="362" r:id="rId5"/>
    <p:sldId id="348" r:id="rId6"/>
    <p:sldId id="379" r:id="rId7"/>
    <p:sldId id="355" r:id="rId8"/>
    <p:sldId id="353" r:id="rId9"/>
    <p:sldId id="380" r:id="rId10"/>
    <p:sldId id="366" r:id="rId11"/>
    <p:sldId id="372" r:id="rId12"/>
    <p:sldId id="373" r:id="rId13"/>
    <p:sldId id="354" r:id="rId14"/>
    <p:sldId id="374" r:id="rId15"/>
    <p:sldId id="356" r:id="rId16"/>
    <p:sldId id="387" r:id="rId1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4599"/>
  </p:normalViewPr>
  <p:slideViewPr>
    <p:cSldViewPr snapToGrid="0">
      <p:cViewPr varScale="1">
        <p:scale>
          <a:sx n="143" d="100"/>
          <a:sy n="143" d="100"/>
        </p:scale>
        <p:origin x="9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D89D-21F3-44E4-8B3A-1C8790E31510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23EA-81BA-47C6-BE06-26FDF7B61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23EA-81BA-47C6-BE06-26FDF7B61A7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4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502B7-B58B-43D8-8FB1-2C317105D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95ADC-B2CE-48A1-8774-E4EA05471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7CDF6-7D1B-4C9F-851C-13B532E6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E3788-0549-4309-B1E4-E57F5E6E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977C8-70C4-4DA2-A9B3-86E9073C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5B5FD-5BA2-4D13-BEA9-F6F08017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CBCA95-E76C-480B-8695-8D954AB96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0D99F-CFB0-4C1C-947E-D69D5182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EE8AA-46E2-46CE-83DC-33BF5339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F7962-1448-41C2-9FDE-3C6C5713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5DE36-F685-4857-AE3B-983A5F831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F0E64-9160-4A10-A430-03F491FBE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CCF01-3C34-4FDA-A40E-268DFBE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2675B-22D8-4D88-80EB-7D02DF33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275BF-C3AB-44C9-8806-6E2D86DA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28855-A55A-49F1-83BF-F04649A2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39D65-8648-455B-807A-FD99513E8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D4ABE-3764-4160-AFB2-3BE63B18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AAA49-54B2-4CFF-89EA-A414846F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A66FE-6045-456A-95B4-C6814721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F91AF-2C7E-494C-BDA5-DB315505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7CE74D-D921-4FAC-BE6D-3489AAFDA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F84D6-BBF2-4470-8432-28401A5A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7D945-A9C0-4373-A6A8-EE454EE8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6B6E46-07B4-4466-B626-56C049F5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49892-9C21-4FE8-AB3C-3C2FE19B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209E1-C92E-4F55-BFC1-595C7F6FB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F4445C-06C6-4AEC-85B7-12ECD1A1A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302765-A82C-4350-B5C7-0554FF0C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50EAA0-32A8-4243-9289-7DBE2720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D4A2B-2EA5-4BE8-81C4-CF1273A5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4C1F9-3620-452B-A1E0-22FCBC74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6D635-889B-49ED-B518-3BE77D517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DC502-0405-4A00-AFC0-055B50D4E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AC808B-9F83-4580-AB99-BC30795F1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34EAD-6110-47C1-A55B-C1672361E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B1E334-1BCE-40C7-8212-81D0022D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8C0A3E-E450-4F0E-9C96-53F64C5D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FC95C6-E054-4581-B678-EB24664F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3FE75-7A38-4345-9FBC-CD88F893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880B72-6F5A-46E3-A2E0-ECED57F2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B88B5-BE47-4120-AE26-649A8793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3A3C6D-DEB6-4396-809B-0B7BCA0F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32BAE7-0D84-4A9E-B5B2-2C762902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411F93-3759-4746-9ABE-1DFEEA7F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4D40AF-589B-47FE-A620-DAE099DB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7C649-3BCC-4E36-B405-7FCCCEBB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DA92A-420D-4304-9A0B-930A3127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F48CCF-5623-414F-BD1E-F5697CCF1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C511B3-5EEC-4CFE-A0BD-8C59256A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E42C86-420F-4B77-A201-5DDBD282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0C100-C54E-4FF2-9A98-BD88FB08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D5ECC-66B3-4FA0-A10F-7F6860BA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F793C2-8E70-4DAE-897E-5CA799921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4E875-F164-408B-B257-B987FA211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968418-178F-472B-8F17-8827525D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F7399B-A3C6-4BB4-883F-2B81235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DB4E0-A48E-4DFF-A860-A864C982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50C67-ABBC-440C-A3B0-2DB59C12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C8B97-E857-478C-91F3-9184A1012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493BA-C419-4C4B-86E0-54B3DBE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099B-8209-410F-84BE-B3B964D7921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666CA-0334-4048-87A8-D669F8409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D830A-293E-4077-AA77-C07B8CB40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09BF-4854-4F79-84E8-A11C753BD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09B63-6121-1F4A-8C12-29C66E2B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11" y="1089184"/>
            <a:ext cx="7829133" cy="62632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Школа креативных индустрий - ШКИ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FBE71-1DAC-7D4A-A365-6546258D7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43" y="1989906"/>
            <a:ext cx="8797714" cy="27340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	Уникальная площадка, где каждый талантливый подросток может реализовать свой творческий потенциал в одном или нескольких направлениях креативных индустрий.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	Обучаясь в ШКИ, современный подросток познает основы актуальных творческих профессий с использованием самого современного оборудования.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	В каждой студии подросток участвует в создании творческого проекта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от идеи до реализации, проходит все этапы его производства и презентует его в качестве итогового творческого продукта.</a:t>
            </a:r>
          </a:p>
        </p:txBody>
      </p:sp>
      <p:pic>
        <p:nvPicPr>
          <p:cNvPr id="6" name="Рисунок 5" descr="E:\Work\2021\ШКИ\Шапка.jpg">
            <a:extLst>
              <a:ext uri="{FF2B5EF4-FFF2-40B4-BE49-F238E27FC236}">
                <a16:creationId xmlns:a16="http://schemas.microsoft.com/office/drawing/2014/main" id="{C55D6A88-B07B-446C-AF3C-CA0A587F53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4941"/>
            <a:ext cx="9144000" cy="11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4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2A2B9C-D08F-4A28-9C3A-05BA5AF28C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44311" y="-160021"/>
            <a:ext cx="4346349" cy="5143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0C5B2-08D6-DA4E-A579-EB8AF79F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60" y="59517"/>
            <a:ext cx="7886700" cy="4044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Творческие возможности студий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95E0-78DB-6641-95EF-8A4B1152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9" y="432648"/>
            <a:ext cx="8919781" cy="4652822"/>
          </a:xfrm>
        </p:spPr>
        <p:txBody>
          <a:bodyPr>
            <a:noAutofit/>
          </a:bodyPr>
          <a:lstStyle/>
          <a:p>
            <a:pPr marL="0" indent="1825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C00000"/>
                </a:solidFill>
              </a:rPr>
              <a:t>Студия современной электронной музыки</a:t>
            </a:r>
            <a:endParaRPr lang="ru-RU" sz="1600" dirty="0">
              <a:solidFill>
                <a:srgbClr val="C00000"/>
              </a:solidFill>
            </a:endParaRPr>
          </a:p>
          <a:p>
            <a:pPr marL="0" indent="1825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Студия имеет производственную мощность профессиональных студий, то есть в них можно проводить многоканальную запись вокала и инструментов, осуществлять монтаж звуковых дорожек (редакцию и сведение), создавать новый, уникальный звук и создавать/записывать электронную и «живую» музыку. </a:t>
            </a:r>
          </a:p>
          <a:p>
            <a:pPr marL="0" indent="1825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В студии расположены 8 рабочих мест, в которых ученики могут самостоятельно выполнять работу и обучаться. </a:t>
            </a:r>
          </a:p>
          <a:p>
            <a:pPr marL="0" indent="1825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Акустическое оформление предназначено для работы со звуком на профессиональном уровне. Студия оборудована системой общего звука (профессиональными звуковыми мониторами) для коллективной работы. Также, студия оборудована портативной техникой для звукозаписи вне помещения и для </a:t>
            </a:r>
            <a:r>
              <a:rPr lang="ru-RU" sz="1400" dirty="0" err="1">
                <a:solidFill>
                  <a:srgbClr val="002060"/>
                </a:solidFill>
              </a:rPr>
              <a:t>межстудийного</a:t>
            </a:r>
            <a:r>
              <a:rPr lang="ru-RU" sz="1400" dirty="0">
                <a:solidFill>
                  <a:srgbClr val="002060"/>
                </a:solidFill>
              </a:rPr>
              <a:t> взаимодействия.</a:t>
            </a:r>
          </a:p>
          <a:p>
            <a:pPr marL="0" indent="1825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В студии могут реализовываться следующие образовательные программы: звукорежиссура (студийная, концертная, кино и телевидения), звуковой дизайн, современная электронная музыка, </a:t>
            </a:r>
            <a:r>
              <a:rPr lang="ru-RU" sz="1400" dirty="0" err="1">
                <a:solidFill>
                  <a:srgbClr val="002060"/>
                </a:solidFill>
              </a:rPr>
              <a:t>диджеинг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В студии реализуются следующие проекты: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6700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Запись звука; 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6700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Написание музыки;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6700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Создание звукового дизайна к кино, рекламе, клипу, аудиокниге, брендам;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6700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Озвучка и дубляж кино; 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6700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«Живые» выступления;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6700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Полевые записи;</a:t>
            </a:r>
          </a:p>
          <a:p>
            <a:pPr marL="0" indent="182563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6700" algn="l"/>
              </a:tabLst>
            </a:pPr>
            <a:r>
              <a:rPr lang="ru-RU" sz="1400" dirty="0">
                <a:solidFill>
                  <a:srgbClr val="002060"/>
                </a:solidFill>
              </a:rPr>
              <a:t>Саунд дизайн. </a:t>
            </a:r>
          </a:p>
        </p:txBody>
      </p:sp>
    </p:spTree>
    <p:extLst>
      <p:ext uri="{BB962C8B-B14F-4D97-AF65-F5344CB8AC3E}">
        <p14:creationId xmlns:p14="http://schemas.microsoft.com/office/powerpoint/2010/main" val="24356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D5664-54BB-4C4E-91AB-46B4BFD9C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97651" y="-1"/>
            <a:ext cx="4346349" cy="514350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95E0-78DB-6641-95EF-8A4B1152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6" y="524934"/>
            <a:ext cx="8759323" cy="4258537"/>
          </a:xfrm>
        </p:spPr>
        <p:txBody>
          <a:bodyPr>
            <a:noAutofit/>
          </a:bodyPr>
          <a:lstStyle/>
          <a:p>
            <a:pPr marL="0" indent="182563" algn="just">
              <a:spcBef>
                <a:spcPts val="200"/>
              </a:spcBef>
              <a:buNone/>
            </a:pPr>
            <a:r>
              <a:rPr lang="ru-RU" sz="1600" b="1" dirty="0">
                <a:solidFill>
                  <a:srgbClr val="C00000"/>
                </a:solidFill>
              </a:rPr>
              <a:t>Студия фото- и видеопроизводства</a:t>
            </a:r>
            <a:endParaRPr lang="ru-RU" sz="1600" dirty="0">
              <a:solidFill>
                <a:srgbClr val="C00000"/>
              </a:solidFill>
            </a:endParaRPr>
          </a:p>
          <a:p>
            <a:pPr marL="0" indent="182563" algn="just">
              <a:spcBef>
                <a:spcPts val="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Студия имеет производственную мощность профессиональной студий. В студии находится 8 рабочих мест для постпродакшна видео, обработки фото, </a:t>
            </a:r>
            <a:r>
              <a:rPr lang="ru-RU" sz="1400" dirty="0" err="1">
                <a:solidFill>
                  <a:srgbClr val="002060"/>
                </a:solidFill>
              </a:rPr>
              <a:t>моушн</a:t>
            </a:r>
            <a:r>
              <a:rPr lang="ru-RU" sz="1400" dirty="0">
                <a:solidFill>
                  <a:srgbClr val="002060"/>
                </a:solidFill>
              </a:rPr>
              <a:t> дизайна. Студия оснащена профессиональным световым оборудованием, а именно студийными импульсными вспышками, источниками постоянного света, предназначенными для студийной съемки, звукозаписывающим оборудованием, оборудованием для </a:t>
            </a:r>
            <a:r>
              <a:rPr lang="ru-RU" sz="1400" dirty="0" err="1">
                <a:solidFill>
                  <a:srgbClr val="002060"/>
                </a:solidFill>
              </a:rPr>
              <a:t>аэрофото</a:t>
            </a:r>
            <a:r>
              <a:rPr lang="ru-RU" sz="1400" dirty="0">
                <a:solidFill>
                  <a:srgbClr val="002060"/>
                </a:solidFill>
              </a:rPr>
              <a:t> и видеосъемки.</a:t>
            </a:r>
          </a:p>
          <a:p>
            <a:pPr marL="0" indent="182563" algn="just">
              <a:spcBef>
                <a:spcPts val="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 В студии реализуется следующие проекты: </a:t>
            </a:r>
          </a:p>
          <a:p>
            <a:pPr marL="0" indent="182563" algn="just">
              <a:spcBef>
                <a:spcPts val="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- создание видеороликов, фотографий, визуальных эффектов и их редактирование с помощью профессиональных программ и фото/видео оборудования; </a:t>
            </a:r>
          </a:p>
          <a:p>
            <a:pPr marL="0" lvl="0" indent="182563" algn="just">
              <a:spcBef>
                <a:spcPts val="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- фото и видеосъемка с различными фонами, в т.ч. </a:t>
            </a:r>
            <a:r>
              <a:rPr lang="ru-RU" sz="1400" dirty="0" err="1">
                <a:solidFill>
                  <a:srgbClr val="002060"/>
                </a:solidFill>
              </a:rPr>
              <a:t>хромакеем</a:t>
            </a:r>
            <a:r>
              <a:rPr lang="ru-RU" sz="1400" dirty="0">
                <a:solidFill>
                  <a:srgbClr val="002060"/>
                </a:solidFill>
              </a:rPr>
              <a:t>, при этом обеспечивается разделение зон для съемки и для обработки; </a:t>
            </a:r>
          </a:p>
          <a:p>
            <a:pPr marL="0" lvl="0" indent="182563" algn="just">
              <a:spcBef>
                <a:spcPts val="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создание фотографий высокого разрешения и видеороликов с применением различных типов камер, объективов;</a:t>
            </a:r>
          </a:p>
          <a:p>
            <a:pPr marL="0" lvl="0" indent="182563" algn="just">
              <a:spcBef>
                <a:spcPts val="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- студийная фото и видеосъемка с многоточечными источниками света, макросъемка,  </a:t>
            </a:r>
            <a:r>
              <a:rPr lang="ru-RU" sz="1400" dirty="0" err="1">
                <a:solidFill>
                  <a:srgbClr val="002060"/>
                </a:solidFill>
              </a:rPr>
              <a:t>кеинг</a:t>
            </a:r>
            <a:r>
              <a:rPr lang="ru-RU" sz="1400" dirty="0">
                <a:solidFill>
                  <a:srgbClr val="002060"/>
                </a:solidFill>
              </a:rPr>
              <a:t>, обработка снимков и </a:t>
            </a:r>
            <a:r>
              <a:rPr lang="ru-RU" sz="1400" dirty="0" err="1">
                <a:solidFill>
                  <a:srgbClr val="002060"/>
                </a:solidFill>
              </a:rPr>
              <a:t>футажей</a:t>
            </a:r>
            <a:r>
              <a:rPr lang="ru-RU" sz="1400" dirty="0">
                <a:solidFill>
                  <a:srgbClr val="002060"/>
                </a:solidFill>
              </a:rPr>
              <a:t>, цветокоррекция видео, </a:t>
            </a:r>
            <a:r>
              <a:rPr lang="ru-RU" sz="1400" dirty="0" err="1">
                <a:solidFill>
                  <a:srgbClr val="002060"/>
                </a:solidFill>
              </a:rPr>
              <a:t>моушн</a:t>
            </a:r>
            <a:r>
              <a:rPr lang="ru-RU" sz="1400" dirty="0">
                <a:solidFill>
                  <a:srgbClr val="002060"/>
                </a:solidFill>
              </a:rPr>
              <a:t> дизайн, визуальные эффекты служит для создания фото и видеоматериалов, такие как музыкальный клип, видео блог, студийный портрет, реклама продукта, видеозаставка, документальный фильм, студийное интервью, образовательный фильм. </a:t>
            </a:r>
          </a:p>
          <a:p>
            <a:pPr marL="0" indent="182563" algn="just">
              <a:spcBef>
                <a:spcPts val="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Из полученных фото и видеоматериалов получается мультимедийный продукт, готовый для размещения во все социальные сети, видеохостинги. Студия </a:t>
            </a:r>
            <a:r>
              <a:rPr lang="ru-RU" sz="1400" dirty="0" err="1">
                <a:solidFill>
                  <a:srgbClr val="002060"/>
                </a:solidFill>
              </a:rPr>
              <a:t>ФиВП</a:t>
            </a:r>
            <a:r>
              <a:rPr lang="ru-RU" sz="1400" dirty="0">
                <a:solidFill>
                  <a:srgbClr val="002060"/>
                </a:solidFill>
              </a:rPr>
              <a:t> позволяет выпускать </a:t>
            </a:r>
            <a:r>
              <a:rPr lang="ru-RU" sz="1400" dirty="0" err="1">
                <a:solidFill>
                  <a:srgbClr val="002060"/>
                </a:solidFill>
              </a:rPr>
              <a:t>видеопродукт</a:t>
            </a:r>
            <a:r>
              <a:rPr lang="ru-RU" sz="1400" dirty="0">
                <a:solidFill>
                  <a:srgbClr val="002060"/>
                </a:solidFill>
              </a:rPr>
              <a:t>, который может быть использован в качестве материала для создания интерактивного мультимедийного продукта в смешанной реальности, созданного в конструкторе проектов дополненной и виртуальной реальности и конструкторе интерактивных взаимодействий.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1400" dirty="0"/>
              <a:t> </a:t>
            </a:r>
          </a:p>
          <a:p>
            <a:pPr marL="0" indent="0" algn="just">
              <a:spcBef>
                <a:spcPts val="200"/>
              </a:spcBef>
              <a:buNone/>
            </a:pPr>
            <a:endParaRPr lang="ru-RU" sz="1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0036DDE-2A04-49D8-B2D7-5FCFD7FDAF74}"/>
              </a:ext>
            </a:extLst>
          </p:cNvPr>
          <p:cNvSpPr txBox="1">
            <a:spLocks/>
          </p:cNvSpPr>
          <p:nvPr/>
        </p:nvSpPr>
        <p:spPr>
          <a:xfrm>
            <a:off x="888360" y="120477"/>
            <a:ext cx="7886700" cy="40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>
                <a:solidFill>
                  <a:srgbClr val="C00000"/>
                </a:solidFill>
              </a:rPr>
              <a:t>Творческие возможности студий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96119-B220-46F0-858F-5572A6D7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97651" y="-1"/>
            <a:ext cx="4346349" cy="514350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95E0-78DB-6641-95EF-8A4B1152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92" y="809238"/>
            <a:ext cx="8515350" cy="4131872"/>
          </a:xfrm>
        </p:spPr>
        <p:txBody>
          <a:bodyPr>
            <a:noAutofit/>
          </a:bodyPr>
          <a:lstStyle/>
          <a:p>
            <a:pPr marL="0" indent="182563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C00000"/>
                </a:solidFill>
              </a:rPr>
              <a:t>Студия Анимации</a:t>
            </a:r>
            <a:endParaRPr lang="ru-RU" sz="1600" dirty="0">
              <a:solidFill>
                <a:srgbClr val="C00000"/>
              </a:solidFill>
            </a:endParaRPr>
          </a:p>
          <a:p>
            <a:pPr marL="0" indent="182563">
              <a:lnSpc>
                <a:spcPct val="100000"/>
              </a:lnSpc>
              <a:buNone/>
            </a:pPr>
            <a:r>
              <a:rPr lang="ru-RU" sz="1600" b="1" dirty="0"/>
              <a:t> </a:t>
            </a:r>
            <a:r>
              <a:rPr lang="ru-RU" sz="1600" dirty="0">
                <a:solidFill>
                  <a:srgbClr val="002060"/>
                </a:solidFill>
              </a:rPr>
              <a:t>Студия имеет производственную мощность профессиональной студий. В студии располагается 8 рабочих мест для создания компьютерной анимации и 3</a:t>
            </a:r>
            <a:r>
              <a:rPr lang="en-US" sz="1600" dirty="0">
                <a:solidFill>
                  <a:srgbClr val="002060"/>
                </a:solidFill>
              </a:rPr>
              <a:t>D</a:t>
            </a:r>
            <a:r>
              <a:rPr lang="ru-RU" sz="1600" dirty="0">
                <a:solidFill>
                  <a:srgbClr val="002060"/>
                </a:solidFill>
              </a:rPr>
              <a:t> графики. Также студия оснащена  съемочными местами для одновременной работы в группах в технике бумажной перекладки и  стационарными анимационными станками для съемки в техниках </a:t>
            </a:r>
            <a:r>
              <a:rPr lang="ru-RU" sz="1600" dirty="0" err="1">
                <a:solidFill>
                  <a:srgbClr val="002060"/>
                </a:solidFill>
              </a:rPr>
              <a:t>стопмоушн</a:t>
            </a:r>
            <a:r>
              <a:rPr lang="ru-RU" sz="1600" dirty="0">
                <a:solidFill>
                  <a:srgbClr val="002060"/>
                </a:solidFill>
              </a:rPr>
              <a:t>, многоуровневой перекладной анимации и анимации, предназначенной для </a:t>
            </a:r>
            <a:r>
              <a:rPr lang="ru-RU" sz="1600" dirty="0" err="1">
                <a:solidFill>
                  <a:srgbClr val="002060"/>
                </a:solidFill>
              </a:rPr>
              <a:t>композитинга</a:t>
            </a:r>
            <a:r>
              <a:rPr lang="ru-RU" sz="1600" dirty="0">
                <a:solidFill>
                  <a:srgbClr val="002060"/>
                </a:solidFill>
              </a:rPr>
              <a:t> на хромакее. Является также интерактивной зоной для теоретических занятий. 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 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В студии анимации реализуется следующие проекты: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 создание аналоговой и цифровой анимации;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 создание персонажей;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 анимационная графика для фильмов и роликов;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 оживленные интерфейсы;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 логотипы и инфографики персонажей.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 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6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5423097-7479-43FA-BEAB-B2097EED5987}"/>
              </a:ext>
            </a:extLst>
          </p:cNvPr>
          <p:cNvSpPr txBox="1">
            <a:spLocks/>
          </p:cNvSpPr>
          <p:nvPr/>
        </p:nvSpPr>
        <p:spPr>
          <a:xfrm>
            <a:off x="628650" y="202390"/>
            <a:ext cx="7886700" cy="40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Творческие возможности студий</a:t>
            </a:r>
          </a:p>
        </p:txBody>
      </p:sp>
    </p:spTree>
    <p:extLst>
      <p:ext uri="{BB962C8B-B14F-4D97-AF65-F5344CB8AC3E}">
        <p14:creationId xmlns:p14="http://schemas.microsoft.com/office/powerpoint/2010/main" val="19173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291575" y="136653"/>
            <a:ext cx="868012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СТУДИЯ АНИМАЦИИ </a:t>
            </a:r>
          </a:p>
        </p:txBody>
      </p:sp>
      <p:pic>
        <p:nvPicPr>
          <p:cNvPr id="15" name="Рисунок 12">
            <a:extLst>
              <a:ext uri="{FF2B5EF4-FFF2-40B4-BE49-F238E27FC236}">
                <a16:creationId xmlns:a16="http://schemas.microsoft.com/office/drawing/2014/main" id="{8E803178-3BAC-4998-8877-0B5948A3E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5" y="631197"/>
            <a:ext cx="2816680" cy="186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3">
            <a:extLst>
              <a:ext uri="{FF2B5EF4-FFF2-40B4-BE49-F238E27FC236}">
                <a16:creationId xmlns:a16="http://schemas.microsoft.com/office/drawing/2014/main" id="{0E6BD646-D5AC-4785-87CB-9FF20A9D1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1709">
            <a:off x="213433" y="2470455"/>
            <a:ext cx="1577998" cy="210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C:\Users\max\Desktop\женский форум\Фото ШКИ\Фото ШКИ\IMG_2451.JPG">
            <a:extLst>
              <a:ext uri="{FF2B5EF4-FFF2-40B4-BE49-F238E27FC236}">
                <a16:creationId xmlns:a16="http://schemas.microsoft.com/office/drawing/2014/main" id="{404E84D9-DBA3-4330-9F51-65EFC8A2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5009">
            <a:off x="1862046" y="2768984"/>
            <a:ext cx="1605977" cy="2141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AC5049-1130-4C95-B901-05C573281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139" y="631197"/>
            <a:ext cx="2492650" cy="186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1CDD4F-1CEC-467F-93E3-DD1975B393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8142">
            <a:off x="3515174" y="2419972"/>
            <a:ext cx="1708834" cy="231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234930-F384-483D-BA25-734B58DF8E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015" y="648557"/>
            <a:ext cx="2775552" cy="185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A6E5D9-7932-4A22-A05E-F3918EC571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646">
            <a:off x="5282891" y="3223798"/>
            <a:ext cx="2232329" cy="167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2AFF10D-3A12-40DF-9D29-EC18FCB5A9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7100">
            <a:off x="6564911" y="2600823"/>
            <a:ext cx="2187933" cy="164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6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34A77-8CB1-4F15-A221-79B23D88C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97651" y="-1"/>
            <a:ext cx="4346349" cy="514350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C8595E0-78DB-6641-95EF-8A4B1152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16" y="524934"/>
            <a:ext cx="8578968" cy="3263504"/>
          </a:xfrm>
        </p:spPr>
        <p:txBody>
          <a:bodyPr>
            <a:noAutofit/>
          </a:bodyPr>
          <a:lstStyle/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</a:rPr>
              <a:t>Студия Дизайна</a:t>
            </a:r>
            <a:endParaRPr lang="ru-RU" sz="1600" dirty="0">
              <a:solidFill>
                <a:srgbClr val="002060"/>
              </a:solidFill>
            </a:endParaRP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</a:rPr>
              <a:t> </a:t>
            </a:r>
            <a:r>
              <a:rPr lang="ru-RU" sz="1600" dirty="0">
                <a:solidFill>
                  <a:srgbClr val="002060"/>
                </a:solidFill>
              </a:rPr>
              <a:t>В студии дизайна располагается 8 рабочих мест для создания продуктов дизайна и общая рабочая зона для прикладного дизайна. 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 В студии дизайна реализуется следующие проекты: 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 изучение иллюстрации, плоскостного, графического, промышленного дизайна, аппликационного дизайна, 3</a:t>
            </a:r>
            <a:r>
              <a:rPr lang="en-US" sz="1600" dirty="0">
                <a:solidFill>
                  <a:srgbClr val="002060"/>
                </a:solidFill>
              </a:rPr>
              <a:t>D </a:t>
            </a:r>
            <a:r>
              <a:rPr lang="ru-RU" sz="1600" dirty="0">
                <a:solidFill>
                  <a:srgbClr val="002060"/>
                </a:solidFill>
              </a:rPr>
              <a:t>дизайна, архитектурно-художественного и пространственного дизайна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002060"/>
                </a:solidFill>
              </a:rPr>
              <a:t>- </a:t>
            </a:r>
            <a:r>
              <a:rPr lang="ru-RU" sz="1600" dirty="0">
                <a:solidFill>
                  <a:srgbClr val="002060"/>
                </a:solidFill>
              </a:rPr>
              <a:t>изготовление продуктов дизайна, предметов для оформления спектаклей, таких как: буклеты, комиксы, обложки, календари, упаковка, баннеры, журналы, газеты, брошюры, визитки, брендбуки, флаеры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dirty="0">
                <a:solidFill>
                  <a:srgbClr val="002060"/>
                </a:solidFill>
              </a:rPr>
              <a:t>создание 3D моделей, прототипов, декораций, стендов и </a:t>
            </a:r>
            <a:r>
              <a:rPr lang="ru-RU" sz="1600" dirty="0" err="1">
                <a:solidFill>
                  <a:srgbClr val="002060"/>
                </a:solidFill>
              </a:rPr>
              <a:t>т.д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 предварительная подготовка цифровых файлов деталей макета;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 создание эскизов декораций в графических редакторах;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 изготовление продуктов цифрового дизайна;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 создание материала и деталей для продуктов промышленного дизайна;</a:t>
            </a:r>
          </a:p>
          <a:p>
            <a:pPr marL="0" indent="182563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 обработка продуктов цифрового дизайна: ретушь, цветокоррекция, подготовка к печати.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6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70F995A-9916-4A64-B8BD-F178E8E61F91}"/>
              </a:ext>
            </a:extLst>
          </p:cNvPr>
          <p:cNvSpPr txBox="1">
            <a:spLocks/>
          </p:cNvSpPr>
          <p:nvPr/>
        </p:nvSpPr>
        <p:spPr>
          <a:xfrm>
            <a:off x="888360" y="120477"/>
            <a:ext cx="7886700" cy="40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Творческие возможности студий</a:t>
            </a:r>
          </a:p>
        </p:txBody>
      </p:sp>
    </p:spTree>
    <p:extLst>
      <p:ext uri="{BB962C8B-B14F-4D97-AF65-F5344CB8AC3E}">
        <p14:creationId xmlns:p14="http://schemas.microsoft.com/office/powerpoint/2010/main" val="5429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291575" y="84970"/>
            <a:ext cx="868012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СТУДИЯ ДИЗАЙНА </a:t>
            </a:r>
          </a:p>
        </p:txBody>
      </p:sp>
      <p:pic>
        <p:nvPicPr>
          <p:cNvPr id="9" name="Рисунок 31">
            <a:extLst>
              <a:ext uri="{FF2B5EF4-FFF2-40B4-BE49-F238E27FC236}">
                <a16:creationId xmlns:a16="http://schemas.microsoft.com/office/drawing/2014/main" id="{E1735ADD-D392-4DA5-BF65-02B8ECA2B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5" y="602174"/>
            <a:ext cx="1569130" cy="192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FC9206-209E-4BFA-84A2-4A3CF044B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299">
            <a:off x="6225377" y="228234"/>
            <a:ext cx="2735249" cy="205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DD73D6-D54B-40AB-8ED1-63CDA996C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94694" y="2593460"/>
            <a:ext cx="2756724" cy="206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43B67C-F539-44AF-9BF7-C0D8358D8E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1080">
            <a:off x="5104605" y="2678462"/>
            <a:ext cx="1747301" cy="225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1C9300-BCE3-460B-B1EF-E55D39046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30090">
            <a:off x="292601" y="2779259"/>
            <a:ext cx="2571751" cy="19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269751-276B-4D3B-BC00-A08EE81210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4926">
            <a:off x="3003173" y="2722271"/>
            <a:ext cx="1643738" cy="219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80C233-ABB1-440E-B29A-94420354E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42944">
            <a:off x="3990428" y="495876"/>
            <a:ext cx="2486779" cy="186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BDA61F-9D71-4B58-982D-9226BBE849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46385">
            <a:off x="2259103" y="321953"/>
            <a:ext cx="1888974" cy="248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6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D2654B2-6E3B-4517-9F81-F4AC2B173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" y="691052"/>
            <a:ext cx="8306055" cy="1409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23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Предварительная запись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в Школу креативных индустрий осуществляется в группе во ВКонтакте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4ED049-4558-FC89-317E-4A103100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29" y="228739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C24747-32F1-4235-8A0F-55020BEC3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60835" y="23283"/>
            <a:ext cx="4346349" cy="5143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09B63-6121-1F4A-8C12-29C66E2B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04" y="174824"/>
            <a:ext cx="8222192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Концепция ШКИ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Что это? Зачем? Для кого?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FBE71-1DAC-7D4A-A365-6546258D7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58" y="1461506"/>
            <a:ext cx="8557684" cy="3263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	Школа креативных индустрий </a:t>
            </a:r>
            <a:r>
              <a:rPr lang="ru-RU" dirty="0">
                <a:solidFill>
                  <a:srgbClr val="002060"/>
                </a:solidFill>
              </a:rPr>
              <a:t>– образовательный центр, творческая площадка, где каждый подросток сможет реализовать свой творческий потенциал по разным направлениям креативных индустрий. Школа креативных индустрий реализует общеразвивающие программы и программы дополнительного профессионального образования в сфере культуры и искусства, дизайна, анимации, кино- фото- и видеопроизводства, театра и театральных технологий, музыки, звукорежиссуры, исполнительского искусства, аудиовизуального искусства, </a:t>
            </a:r>
            <a:r>
              <a:rPr lang="ru-RU" dirty="0" err="1">
                <a:solidFill>
                  <a:srgbClr val="002060"/>
                </a:solidFill>
              </a:rPr>
              <a:t>медиакоммуникаций</a:t>
            </a:r>
            <a:r>
              <a:rPr lang="ru-RU" dirty="0">
                <a:solidFill>
                  <a:srgbClr val="002060"/>
                </a:solidFill>
              </a:rPr>
              <a:t>, интерактивных цифровых технологий и других направлений креативных индустрий. </a:t>
            </a:r>
          </a:p>
        </p:txBody>
      </p:sp>
    </p:spTree>
    <p:extLst>
      <p:ext uri="{BB962C8B-B14F-4D97-AF65-F5344CB8AC3E}">
        <p14:creationId xmlns:p14="http://schemas.microsoft.com/office/powerpoint/2010/main" val="28754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4C120F-FD9F-4B93-AAF9-6D60B11594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97651" y="-1"/>
            <a:ext cx="4346349" cy="5143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09B63-6121-1F4A-8C12-29C66E2B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87523"/>
            <a:ext cx="8317230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Концепция ШКИ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Как?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FBE71-1DAC-7D4A-A365-6546258D7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1181695"/>
            <a:ext cx="8423910" cy="36724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Образовательный процесс в ШКИ:</a:t>
            </a:r>
            <a:endParaRPr lang="ru-RU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Образовательная программа для подростков 12-17 лет рассчитана на 2 года.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Главные особенности образовательной программы – </a:t>
            </a:r>
            <a:r>
              <a:rPr lang="ru-RU" sz="1600" b="1" dirty="0">
                <a:solidFill>
                  <a:srgbClr val="002060"/>
                </a:solidFill>
              </a:rPr>
              <a:t>модульная структура</a:t>
            </a:r>
            <a:r>
              <a:rPr lang="ru-RU" sz="1600" dirty="0">
                <a:solidFill>
                  <a:srgbClr val="002060"/>
                </a:solidFill>
              </a:rPr>
              <a:t>. Модуль включает в себя обучение по одному из направлений студии.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За первый учебный год каждый обучающийся проходит 4 студии, а это значит - все направления обучения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 (первый вводный модуль «Введение в креативные индустрии»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  <a:r>
              <a:rPr lang="ru-RU" sz="1600" dirty="0">
                <a:solidFill>
                  <a:srgbClr val="002060"/>
                </a:solidFill>
              </a:rPr>
              <a:t>. 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Второй год обучения – это профессионально-ориентированное обучение </a:t>
            </a:r>
            <a:r>
              <a:rPr lang="ru-RU" sz="1600" b="1" dirty="0">
                <a:solidFill>
                  <a:srgbClr val="002060"/>
                </a:solidFill>
              </a:rPr>
              <a:t>только по одному </a:t>
            </a:r>
            <a:r>
              <a:rPr lang="ru-RU" sz="1600" dirty="0">
                <a:solidFill>
                  <a:srgbClr val="002060"/>
                </a:solidFill>
              </a:rPr>
              <a:t>из направлений студий.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Дополнительные программы к направлениям студий:</a:t>
            </a:r>
            <a:endParaRPr lang="ru-RU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В рамках образовательной программы проводятся лекции по мировой художественной культуре, проведение мастер-классов по актерскому мастерству, сценической речи, а также мастер-классы известных деятелей и профессионалов по другим направлениям студий, проведение тренингов по командному сотворчеству, посещение театров, просмотры спектаклей, фильмов с обсуждением. </a:t>
            </a:r>
          </a:p>
        </p:txBody>
      </p:sp>
    </p:spTree>
    <p:extLst>
      <p:ext uri="{BB962C8B-B14F-4D97-AF65-F5344CB8AC3E}">
        <p14:creationId xmlns:p14="http://schemas.microsoft.com/office/powerpoint/2010/main" val="5663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B89DF6-A1D2-417A-84CF-1FD0D8EBF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97651" y="-1"/>
            <a:ext cx="4346349" cy="5143501"/>
          </a:xfrm>
          <a:prstGeom prst="rect">
            <a:avLst/>
          </a:prstGeom>
        </p:spPr>
      </p:pic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231940" y="1269250"/>
            <a:ext cx="8680120" cy="311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400" dirty="0">
                <a:solidFill>
                  <a:srgbClr val="002060"/>
                </a:solidFill>
              </a:rPr>
              <a:t>Первый год обучения  - 80 подростков для  освоения образовательной программы по четырем направлениям креативных индустрий.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Второй год обучения -  80 подростков для  освоения образовательной программы по четырем направлениям креативных индустрий.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За год должно быть подготовлено и представлено не менее 40 творческих проектов по итогам работы модулей в студиях ШКИ.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Занятия будут проходит в ШКИ в две смены три раза в неделю.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Возраст обучающихся от 12 до 17 лет. 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Набор в ШКИ осуществляется ежегодно.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3BDBF4-0A53-425E-A95A-0FFA04AC7ABB}"/>
              </a:ext>
            </a:extLst>
          </p:cNvPr>
          <p:cNvSpPr txBox="1">
            <a:spLocks/>
          </p:cNvSpPr>
          <p:nvPr/>
        </p:nvSpPr>
        <p:spPr>
          <a:xfrm>
            <a:off x="600075" y="203399"/>
            <a:ext cx="8222192" cy="619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Контингент ШКИ</a:t>
            </a:r>
          </a:p>
        </p:txBody>
      </p:sp>
    </p:spTree>
    <p:extLst>
      <p:ext uri="{BB962C8B-B14F-4D97-AF65-F5344CB8AC3E}">
        <p14:creationId xmlns:p14="http://schemas.microsoft.com/office/powerpoint/2010/main" val="40112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5A534E-CBDB-4A64-96FA-C4C77FDF1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97651" y="-1"/>
            <a:ext cx="4346349" cy="5143501"/>
          </a:xfrm>
          <a:prstGeom prst="rect">
            <a:avLst/>
          </a:prstGeom>
        </p:spPr>
      </p:pic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230660" y="1230858"/>
            <a:ext cx="8680120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1500" dirty="0">
                <a:solidFill>
                  <a:srgbClr val="002060"/>
                </a:solidFill>
              </a:rPr>
              <a:t>Прием на обучение по дополнительным программам в ШКИ не предусматривает прохождение процедуры  индивидуального отбора. </a:t>
            </a:r>
          </a:p>
          <a:p>
            <a:pPr algn="just"/>
            <a:endParaRPr lang="ru-RU" sz="1500" b="0" dirty="0">
              <a:solidFill>
                <a:srgbClr val="002060"/>
              </a:solidFill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Перевод на второй год обучения происходит по результатам самоопределения обучающихся и рекомендаций педагогов.  </a:t>
            </a:r>
          </a:p>
          <a:p>
            <a:endParaRPr lang="ru-RU" sz="1500" dirty="0">
              <a:solidFill>
                <a:srgbClr val="C00000"/>
              </a:solidFill>
            </a:endParaRPr>
          </a:p>
          <a:p>
            <a:r>
              <a:rPr lang="ru-RU" sz="1500" dirty="0">
                <a:solidFill>
                  <a:srgbClr val="C00000"/>
                </a:solidFill>
              </a:rPr>
              <a:t>Документы для зачисления в школу:</a:t>
            </a:r>
          </a:p>
          <a:p>
            <a:r>
              <a:rPr lang="ru-RU" sz="1500" dirty="0"/>
              <a:t>1. Заявление установленного образца </a:t>
            </a:r>
          </a:p>
          <a:p>
            <a:r>
              <a:rPr lang="ru-RU" sz="1500" dirty="0"/>
              <a:t>2. Копия свидетельства о рождении/паспорта ребенка </a:t>
            </a:r>
          </a:p>
          <a:p>
            <a:r>
              <a:rPr lang="ru-RU" sz="1500" dirty="0"/>
              <a:t>3. Фотография размером 3 х 4 см. (1 штука) </a:t>
            </a:r>
          </a:p>
          <a:p>
            <a:r>
              <a:rPr lang="ru-RU" sz="1500" dirty="0"/>
              <a:t>4. Копия паспорта родителя (стр. с фотографией и стр. с регистрацией для заключения договора)</a:t>
            </a:r>
          </a:p>
          <a:p>
            <a:r>
              <a:rPr lang="ru-RU" sz="1500" dirty="0"/>
              <a:t>5. Портфолио: копии свидетельств об окончании художественной, музыкальной или школы искусств, дипломов, наград – при наличии. </a:t>
            </a:r>
            <a:endParaRPr lang="ru-RU" sz="1500" b="0" dirty="0"/>
          </a:p>
        </p:txBody>
      </p:sp>
      <p:sp>
        <p:nvSpPr>
          <p:cNvPr id="5" name="Текст текст тект текст…">
            <a:extLst>
              <a:ext uri="{FF2B5EF4-FFF2-40B4-BE49-F238E27FC236}">
                <a16:creationId xmlns:a16="http://schemas.microsoft.com/office/drawing/2014/main" id="{61246A6C-90AB-404B-8CDF-62E81243B8B2}"/>
              </a:ext>
            </a:extLst>
          </p:cNvPr>
          <p:cNvSpPr txBox="1"/>
          <p:nvPr/>
        </p:nvSpPr>
        <p:spPr>
          <a:xfrm>
            <a:off x="289560" y="118984"/>
            <a:ext cx="862122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sz="2800" dirty="0">
                <a:solidFill>
                  <a:srgbClr val="C00000"/>
                </a:solidFill>
                <a:latin typeface="+mj-lt"/>
              </a:rPr>
              <a:t>Условия набора: </a:t>
            </a:r>
          </a:p>
        </p:txBody>
      </p:sp>
    </p:spTree>
    <p:extLst>
      <p:ext uri="{BB962C8B-B14F-4D97-AF65-F5344CB8AC3E}">
        <p14:creationId xmlns:p14="http://schemas.microsoft.com/office/powerpoint/2010/main" val="20975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61CAC3-206D-43CD-B853-27CD0AF32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797651" y="123294"/>
            <a:ext cx="4346349" cy="5143501"/>
          </a:xfrm>
          <a:prstGeom prst="rect">
            <a:avLst/>
          </a:prstGeom>
        </p:spPr>
      </p:pic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327660" y="656999"/>
            <a:ext cx="855726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just"/>
            <a:r>
              <a:rPr lang="ru-RU" sz="1800" b="0" dirty="0">
                <a:solidFill>
                  <a:srgbClr val="002060"/>
                </a:solidFill>
              </a:rPr>
              <a:t>Обучение разработке фото-видео проектов, знакомство с жанрами фотографии и видео, с основами видеомонтажа, композиции и цвета, с оборудованием (камера, свет, штатив, объектив и др.), знакомство с видеографией, обучение </a:t>
            </a:r>
            <a:r>
              <a:rPr lang="en-US" sz="1800" b="0" dirty="0">
                <a:solidFill>
                  <a:srgbClr val="002060"/>
                </a:solidFill>
              </a:rPr>
              <a:t>motion</a:t>
            </a:r>
            <a:r>
              <a:rPr lang="ru-RU" sz="1800" b="0" dirty="0">
                <a:solidFill>
                  <a:srgbClr val="002060"/>
                </a:solidFill>
              </a:rPr>
              <a:t>-</a:t>
            </a:r>
            <a:r>
              <a:rPr lang="en-US" sz="1800" b="0" dirty="0">
                <a:solidFill>
                  <a:srgbClr val="002060"/>
                </a:solidFill>
              </a:rPr>
              <a:t>design</a:t>
            </a:r>
            <a:r>
              <a:rPr lang="ru-RU" sz="1800" b="0" dirty="0">
                <a:solidFill>
                  <a:srgbClr val="002060"/>
                </a:solidFill>
              </a:rPr>
              <a:t> (</a:t>
            </a:r>
            <a:r>
              <a:rPr lang="ru-RU" sz="1800" b="0" dirty="0" err="1">
                <a:solidFill>
                  <a:srgbClr val="002060"/>
                </a:solidFill>
              </a:rPr>
              <a:t>моушн</a:t>
            </a:r>
            <a:r>
              <a:rPr lang="ru-RU" sz="1800" b="0" dirty="0">
                <a:solidFill>
                  <a:srgbClr val="002060"/>
                </a:solidFill>
              </a:rPr>
              <a:t>-дизайну), обучение работе в профессиональных программах </a:t>
            </a:r>
            <a:r>
              <a:rPr lang="ru-RU" sz="1800" b="0" dirty="0" err="1">
                <a:solidFill>
                  <a:srgbClr val="002060"/>
                </a:solidFill>
              </a:rPr>
              <a:t>Adobe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Premiere</a:t>
            </a:r>
            <a:r>
              <a:rPr lang="ru-RU" sz="1800" b="0" dirty="0">
                <a:solidFill>
                  <a:srgbClr val="002060"/>
                </a:solidFill>
              </a:rPr>
              <a:t>, </a:t>
            </a:r>
            <a:r>
              <a:rPr lang="ru-RU" sz="1800" b="0" dirty="0" err="1">
                <a:solidFill>
                  <a:srgbClr val="002060"/>
                </a:solidFill>
              </a:rPr>
              <a:t>Adobe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Photoshop</a:t>
            </a:r>
            <a:r>
              <a:rPr lang="ru-RU" sz="1800" b="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Текст текст тект текст…">
            <a:extLst>
              <a:ext uri="{FF2B5EF4-FFF2-40B4-BE49-F238E27FC236}">
                <a16:creationId xmlns:a16="http://schemas.microsoft.com/office/drawing/2014/main" id="{7CE2EB52-4F79-43AD-B25E-59E68DC8A90B}"/>
              </a:ext>
            </a:extLst>
          </p:cNvPr>
          <p:cNvSpPr txBox="1"/>
          <p:nvPr/>
        </p:nvSpPr>
        <p:spPr>
          <a:xfrm>
            <a:off x="556260" y="123520"/>
            <a:ext cx="832866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sz="2800" dirty="0">
                <a:solidFill>
                  <a:srgbClr val="C00000"/>
                </a:solidFill>
                <a:latin typeface="+mj-lt"/>
              </a:rPr>
              <a:t>Концепция студии фото- и видеопроизводства </a:t>
            </a:r>
            <a:endParaRPr lang="ru-RU" sz="2800" dirty="0">
              <a:latin typeface="+mj-lt"/>
            </a:endParaRPr>
          </a:p>
        </p:txBody>
      </p:sp>
      <p:sp>
        <p:nvSpPr>
          <p:cNvPr id="6" name="Текст текст тект текст…">
            <a:extLst>
              <a:ext uri="{FF2B5EF4-FFF2-40B4-BE49-F238E27FC236}">
                <a16:creationId xmlns:a16="http://schemas.microsoft.com/office/drawing/2014/main" id="{0E3867B5-733C-4AB6-B949-9056AFC10D4D}"/>
              </a:ext>
            </a:extLst>
          </p:cNvPr>
          <p:cNvSpPr txBox="1"/>
          <p:nvPr/>
        </p:nvSpPr>
        <p:spPr>
          <a:xfrm>
            <a:off x="327660" y="3360712"/>
            <a:ext cx="8478472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just"/>
            <a:r>
              <a:rPr lang="ru-RU" sz="1800" b="0" dirty="0">
                <a:solidFill>
                  <a:srgbClr val="002060"/>
                </a:solidFill>
              </a:rPr>
              <a:t>Обучение звуковому дизайну, современной электронной музыке, саунд-дизайну, озвучиванию видео и звукозаписи. Обучение работе с профессиональным звукозаписывающим и диджейским оборудованием, обучению созданию готового продукта в виде озвученного трейлера, фрагмента фильма, подкаста, озвученной аудиокниги. </a:t>
            </a:r>
          </a:p>
        </p:txBody>
      </p:sp>
      <p:sp>
        <p:nvSpPr>
          <p:cNvPr id="7" name="Текст текст тект текст…">
            <a:extLst>
              <a:ext uri="{FF2B5EF4-FFF2-40B4-BE49-F238E27FC236}">
                <a16:creationId xmlns:a16="http://schemas.microsoft.com/office/drawing/2014/main" id="{F69C8039-6EC1-4365-8795-5F4AFC21BEAC}"/>
              </a:ext>
            </a:extLst>
          </p:cNvPr>
          <p:cNvSpPr txBox="1"/>
          <p:nvPr/>
        </p:nvSpPr>
        <p:spPr>
          <a:xfrm>
            <a:off x="556260" y="2579970"/>
            <a:ext cx="832866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lvl="0" algn="ctr" defTabSz="2438337">
              <a:defRPr sz="2800" b="1" spc="-10">
                <a:solidFill>
                  <a:srgbClr val="C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Концепция студии современной электронной музыки </a:t>
            </a:r>
          </a:p>
        </p:txBody>
      </p:sp>
    </p:spTree>
    <p:extLst>
      <p:ext uri="{BB962C8B-B14F-4D97-AF65-F5344CB8AC3E}">
        <p14:creationId xmlns:p14="http://schemas.microsoft.com/office/powerpoint/2010/main" val="35702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291575" y="84970"/>
            <a:ext cx="868012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СТУДИЯ ФОТО- И ВИДЕОПРОИЗВОДСТВА </a:t>
            </a:r>
          </a:p>
        </p:txBody>
      </p:sp>
      <p:pic>
        <p:nvPicPr>
          <p:cNvPr id="6" name="Рисунок 29">
            <a:extLst>
              <a:ext uri="{FF2B5EF4-FFF2-40B4-BE49-F238E27FC236}">
                <a16:creationId xmlns:a16="http://schemas.microsoft.com/office/drawing/2014/main" id="{C1706413-4B75-4A9D-99F3-02929DDDE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451" y="557824"/>
            <a:ext cx="2582752" cy="175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max\Desktop\женский форум\Фото ШКИ\Фото ШКИ\IMG_2640.JPG">
            <a:extLst>
              <a:ext uri="{FF2B5EF4-FFF2-40B4-BE49-F238E27FC236}">
                <a16:creationId xmlns:a16="http://schemas.microsoft.com/office/drawing/2014/main" id="{A5314498-2931-4AA1-868E-656E1C33B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045" y="494291"/>
            <a:ext cx="1945902" cy="1994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x\Desktop\женский форум\Фото ШКИ\Фото ШКИ\IMG_3642.JPG">
            <a:extLst>
              <a:ext uri="{FF2B5EF4-FFF2-40B4-BE49-F238E27FC236}">
                <a16:creationId xmlns:a16="http://schemas.microsoft.com/office/drawing/2014/main" id="{90C9B595-00D6-4FA0-812C-A1CBD707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75" y="2549189"/>
            <a:ext cx="1749543" cy="233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9823B7-D72F-421B-8AF5-F8D5538CD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09" y="448717"/>
            <a:ext cx="2921272" cy="188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617CAB-A59D-4A4E-AD34-3B78CC1F4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32" y="2370289"/>
            <a:ext cx="2158984" cy="269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52AD2A-B2F9-42FA-9594-C420B11840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848" y="2488681"/>
            <a:ext cx="1813518" cy="24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33F9E2-9523-4739-8B38-67C43D95D6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6624" y="2745558"/>
            <a:ext cx="2496033" cy="187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8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231940" y="151099"/>
            <a:ext cx="868012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2438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СТУДИЯ СОВРЕМЕННОЙ ЭЛЕКТРОННОЙ МУЗЫКИ </a:t>
            </a:r>
          </a:p>
        </p:txBody>
      </p:sp>
      <p:pic>
        <p:nvPicPr>
          <p:cNvPr id="6" name="Рисунок 18">
            <a:extLst>
              <a:ext uri="{FF2B5EF4-FFF2-40B4-BE49-F238E27FC236}">
                <a16:creationId xmlns:a16="http://schemas.microsoft.com/office/drawing/2014/main" id="{90DF7205-D79D-4726-B90D-A760F73B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98137">
            <a:off x="1951138" y="2362539"/>
            <a:ext cx="1424192" cy="239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6">
            <a:extLst>
              <a:ext uri="{FF2B5EF4-FFF2-40B4-BE49-F238E27FC236}">
                <a16:creationId xmlns:a16="http://schemas.microsoft.com/office/drawing/2014/main" id="{1286921A-AE04-4AAE-B5E5-08CE8F31F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677" y="551113"/>
            <a:ext cx="1917591" cy="143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7">
            <a:extLst>
              <a:ext uri="{FF2B5EF4-FFF2-40B4-BE49-F238E27FC236}">
                <a16:creationId xmlns:a16="http://schemas.microsoft.com/office/drawing/2014/main" id="{EEC446BC-DD78-476D-BA06-1AB241B55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93" y="551113"/>
            <a:ext cx="2561429" cy="132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max\Desktop\женский форум\internet\Школа креативных индустрий4.jpg">
            <a:extLst>
              <a:ext uri="{FF2B5EF4-FFF2-40B4-BE49-F238E27FC236}">
                <a16:creationId xmlns:a16="http://schemas.microsoft.com/office/drawing/2014/main" id="{C5D42365-23C5-4CEB-A114-E3C13D81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0569" y="551113"/>
            <a:ext cx="2261566" cy="1507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max\Desktop\женский форум\Фото ШКИ\Фото ШКИ\IMG_3172.JPG">
            <a:extLst>
              <a:ext uri="{FF2B5EF4-FFF2-40B4-BE49-F238E27FC236}">
                <a16:creationId xmlns:a16="http://schemas.microsoft.com/office/drawing/2014/main" id="{CFA2A924-84A7-47D4-9B2C-8B24CE9A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65" y="2068279"/>
            <a:ext cx="1794128" cy="2392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max\Desktop\женский форум\internet\P1111832.jpg">
            <a:extLst>
              <a:ext uri="{FF2B5EF4-FFF2-40B4-BE49-F238E27FC236}">
                <a16:creationId xmlns:a16="http://schemas.microsoft.com/office/drawing/2014/main" id="{133E454B-FA7E-42AA-9134-4E085A0F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623" y="552065"/>
            <a:ext cx="1917591" cy="143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C9D23B-FE0B-4C37-AF61-E0C9915E66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56500" y="2476506"/>
            <a:ext cx="2758106" cy="206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460B63-ED9D-4DBF-A6C8-9451C4D7A2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4619">
            <a:off x="3410476" y="2068280"/>
            <a:ext cx="1857264" cy="238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BB5B7B-3DB3-4A69-8A18-4C4C917BB1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2993">
            <a:off x="4948117" y="2266538"/>
            <a:ext cx="2053146" cy="2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69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EB7FA-B5AC-4840-A675-EE70BA67D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881471" y="12450"/>
            <a:ext cx="4346349" cy="5143501"/>
          </a:xfrm>
          <a:prstGeom prst="rect">
            <a:avLst/>
          </a:prstGeom>
        </p:spPr>
      </p:pic>
      <p:sp>
        <p:nvSpPr>
          <p:cNvPr id="12" name="Текст текст тект текст…">
            <a:extLst>
              <a:ext uri="{FF2B5EF4-FFF2-40B4-BE49-F238E27FC236}">
                <a16:creationId xmlns:a16="http://schemas.microsoft.com/office/drawing/2014/main" id="{7CB7F697-68AD-48E3-B19B-EAA88FA07D26}"/>
              </a:ext>
            </a:extLst>
          </p:cNvPr>
          <p:cNvSpPr txBox="1"/>
          <p:nvPr/>
        </p:nvSpPr>
        <p:spPr>
          <a:xfrm>
            <a:off x="266047" y="620339"/>
            <a:ext cx="8611906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just"/>
            <a:r>
              <a:rPr lang="ru-RU" sz="1700" b="0" dirty="0">
                <a:solidFill>
                  <a:srgbClr val="002060"/>
                </a:solidFill>
              </a:rPr>
              <a:t>Обучение всему производственному процессу создания мультфильма, обучение работе в «аналоговой» технике, перекладка и создание 2</a:t>
            </a:r>
            <a:r>
              <a:rPr lang="en-US" sz="1700" b="0" dirty="0">
                <a:solidFill>
                  <a:srgbClr val="002060"/>
                </a:solidFill>
              </a:rPr>
              <a:t>D</a:t>
            </a:r>
            <a:r>
              <a:rPr lang="ru-RU" sz="1700" b="0" dirty="0">
                <a:solidFill>
                  <a:srgbClr val="002060"/>
                </a:solidFill>
              </a:rPr>
              <a:t> и 3</a:t>
            </a:r>
            <a:r>
              <a:rPr lang="en-US" sz="1700" b="0" dirty="0">
                <a:solidFill>
                  <a:srgbClr val="002060"/>
                </a:solidFill>
              </a:rPr>
              <a:t>D</a:t>
            </a:r>
            <a:r>
              <a:rPr lang="ru-RU" sz="1700" b="0" dirty="0">
                <a:solidFill>
                  <a:srgbClr val="002060"/>
                </a:solidFill>
              </a:rPr>
              <a:t> анимированных роликов, обучение векторной анимации, обучение визуализации информации, видео графике, обучение работе в программе </a:t>
            </a:r>
            <a:r>
              <a:rPr lang="en-US" sz="1700" b="0" dirty="0">
                <a:solidFill>
                  <a:srgbClr val="002060"/>
                </a:solidFill>
              </a:rPr>
              <a:t>A</a:t>
            </a:r>
            <a:r>
              <a:rPr lang="ru-RU" sz="1700" b="0" dirty="0" err="1">
                <a:solidFill>
                  <a:srgbClr val="002060"/>
                </a:solidFill>
              </a:rPr>
              <a:t>dobe</a:t>
            </a:r>
            <a:r>
              <a:rPr lang="ru-RU" sz="1700" b="0" dirty="0">
                <a:solidFill>
                  <a:srgbClr val="002060"/>
                </a:solidFill>
              </a:rPr>
              <a:t> </a:t>
            </a:r>
            <a:r>
              <a:rPr lang="en-US" sz="1700" b="0" dirty="0">
                <a:solidFill>
                  <a:srgbClr val="002060"/>
                </a:solidFill>
              </a:rPr>
              <a:t>A</a:t>
            </a:r>
            <a:r>
              <a:rPr lang="ru-RU" sz="1700" b="0" dirty="0" err="1">
                <a:solidFill>
                  <a:srgbClr val="002060"/>
                </a:solidFill>
              </a:rPr>
              <a:t>nimate</a:t>
            </a:r>
            <a:r>
              <a:rPr lang="ru-RU" sz="1700" b="0" dirty="0">
                <a:solidFill>
                  <a:srgbClr val="002060"/>
                </a:solidFill>
              </a:rPr>
              <a:t>, создание и дизайн визуальных образов и персонажей для клипов, фильмов, спектаклей. Обучение составлению сценария, раскадровки и рисованию сцен. В студии формируются различные навыки сценариста, художника постановщика, режиссера, монтажера или саунд дизайнера.</a:t>
            </a:r>
          </a:p>
        </p:txBody>
      </p:sp>
      <p:sp>
        <p:nvSpPr>
          <p:cNvPr id="5" name="Текст текст тект текст…">
            <a:extLst>
              <a:ext uri="{FF2B5EF4-FFF2-40B4-BE49-F238E27FC236}">
                <a16:creationId xmlns:a16="http://schemas.microsoft.com/office/drawing/2014/main" id="{3463BE49-7184-4C27-9CE0-EB069B568A65}"/>
              </a:ext>
            </a:extLst>
          </p:cNvPr>
          <p:cNvSpPr txBox="1"/>
          <p:nvPr/>
        </p:nvSpPr>
        <p:spPr>
          <a:xfrm>
            <a:off x="556260" y="123520"/>
            <a:ext cx="832866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sz="2800" dirty="0">
                <a:solidFill>
                  <a:srgbClr val="C00000"/>
                </a:solidFill>
                <a:latin typeface="+mj-lt"/>
              </a:rPr>
              <a:t>Концепция студии анимации </a:t>
            </a:r>
            <a:endParaRPr lang="ru-RU" sz="2800" dirty="0">
              <a:latin typeface="+mj-lt"/>
            </a:endParaRPr>
          </a:p>
        </p:txBody>
      </p:sp>
      <p:sp>
        <p:nvSpPr>
          <p:cNvPr id="6" name="Текст текст тект текст…">
            <a:extLst>
              <a:ext uri="{FF2B5EF4-FFF2-40B4-BE49-F238E27FC236}">
                <a16:creationId xmlns:a16="http://schemas.microsoft.com/office/drawing/2014/main" id="{B09F7410-051C-459C-8DCC-8BA00A1198FA}"/>
              </a:ext>
            </a:extLst>
          </p:cNvPr>
          <p:cNvSpPr txBox="1"/>
          <p:nvPr/>
        </p:nvSpPr>
        <p:spPr>
          <a:xfrm>
            <a:off x="223484" y="3377535"/>
            <a:ext cx="8710966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just"/>
            <a:r>
              <a:rPr lang="ru-RU" sz="1700" b="0" dirty="0">
                <a:solidFill>
                  <a:srgbClr val="002060"/>
                </a:solidFill>
              </a:rPr>
              <a:t>Обучение работе над прикладными проектами, изучение иллюстрации, плоскостного, графического и промышленного дизайна, аппликационного дизайна, 3</a:t>
            </a:r>
            <a:r>
              <a:rPr lang="en-US" sz="1700" b="0" dirty="0">
                <a:solidFill>
                  <a:srgbClr val="002060"/>
                </a:solidFill>
              </a:rPr>
              <a:t>D</a:t>
            </a:r>
            <a:r>
              <a:rPr lang="ru-RU" sz="1700" b="0" dirty="0">
                <a:solidFill>
                  <a:srgbClr val="002060"/>
                </a:solidFill>
              </a:rPr>
              <a:t> дизайна, архитектурно-художественного и пространственного дизайна, создание уникальных проектов, творческих продуктов, обучение работе в профессиональных редакторах и  программах (</a:t>
            </a:r>
            <a:r>
              <a:rPr lang="ru-RU" sz="1700" b="0" dirty="0" err="1">
                <a:solidFill>
                  <a:srgbClr val="002060"/>
                </a:solidFill>
              </a:rPr>
              <a:t>Adobe</a:t>
            </a:r>
            <a:r>
              <a:rPr lang="ru-RU" sz="1700" b="0" dirty="0">
                <a:solidFill>
                  <a:srgbClr val="002060"/>
                </a:solidFill>
              </a:rPr>
              <a:t> </a:t>
            </a:r>
            <a:r>
              <a:rPr lang="ru-RU" sz="1700" b="0" dirty="0" err="1">
                <a:solidFill>
                  <a:srgbClr val="002060"/>
                </a:solidFill>
              </a:rPr>
              <a:t>Illustrato</a:t>
            </a:r>
            <a:r>
              <a:rPr lang="en-US" sz="1700" b="0" dirty="0">
                <a:solidFill>
                  <a:srgbClr val="002060"/>
                </a:solidFill>
              </a:rPr>
              <a:t>r</a:t>
            </a:r>
            <a:r>
              <a:rPr lang="ru-RU" sz="1700" b="0" dirty="0">
                <a:solidFill>
                  <a:srgbClr val="002060"/>
                </a:solidFill>
              </a:rPr>
              <a:t>, </a:t>
            </a:r>
            <a:r>
              <a:rPr lang="ru-RU" sz="1700" b="0" dirty="0" err="1">
                <a:solidFill>
                  <a:srgbClr val="002060"/>
                </a:solidFill>
              </a:rPr>
              <a:t>Adobe</a:t>
            </a:r>
            <a:r>
              <a:rPr lang="ru-RU" sz="1700" b="0" dirty="0">
                <a:solidFill>
                  <a:srgbClr val="002060"/>
                </a:solidFill>
              </a:rPr>
              <a:t> </a:t>
            </a:r>
            <a:r>
              <a:rPr lang="ru-RU" sz="1700" b="0" dirty="0" err="1">
                <a:solidFill>
                  <a:srgbClr val="002060"/>
                </a:solidFill>
              </a:rPr>
              <a:t>Photoshop</a:t>
            </a:r>
            <a:r>
              <a:rPr lang="ru-RU" sz="1700" b="0" dirty="0">
                <a:solidFill>
                  <a:srgbClr val="002060"/>
                </a:solidFill>
              </a:rPr>
              <a:t>, </a:t>
            </a:r>
            <a:r>
              <a:rPr lang="ru-RU" sz="1700" b="0" dirty="0" err="1">
                <a:solidFill>
                  <a:srgbClr val="002060"/>
                </a:solidFill>
              </a:rPr>
              <a:t>Cinema</a:t>
            </a:r>
            <a:r>
              <a:rPr lang="ru-RU" sz="1700" b="0" dirty="0">
                <a:solidFill>
                  <a:srgbClr val="002060"/>
                </a:solidFill>
              </a:rPr>
              <a:t> 4D), создание объектов на 3</a:t>
            </a:r>
            <a:r>
              <a:rPr lang="en-US" sz="1700" b="0" dirty="0">
                <a:solidFill>
                  <a:srgbClr val="002060"/>
                </a:solidFill>
              </a:rPr>
              <a:t>D</a:t>
            </a:r>
            <a:r>
              <a:rPr lang="ru-RU" sz="1700" b="0" dirty="0">
                <a:solidFill>
                  <a:srgbClr val="002060"/>
                </a:solidFill>
              </a:rPr>
              <a:t> принтере и др. </a:t>
            </a:r>
          </a:p>
        </p:txBody>
      </p:sp>
      <p:sp>
        <p:nvSpPr>
          <p:cNvPr id="7" name="Текст текст тект текст…">
            <a:extLst>
              <a:ext uri="{FF2B5EF4-FFF2-40B4-BE49-F238E27FC236}">
                <a16:creationId xmlns:a16="http://schemas.microsoft.com/office/drawing/2014/main" id="{D80061E8-608D-4368-9714-C00332A4BCD6}"/>
              </a:ext>
            </a:extLst>
          </p:cNvPr>
          <p:cNvSpPr txBox="1"/>
          <p:nvPr/>
        </p:nvSpPr>
        <p:spPr>
          <a:xfrm>
            <a:off x="501614" y="2890222"/>
            <a:ext cx="832866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defTabSz="2438337">
              <a:defRPr sz="1600" b="1" spc="-1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sz="2800" dirty="0">
                <a:solidFill>
                  <a:srgbClr val="C00000"/>
                </a:solidFill>
                <a:latin typeface="+mj-lt"/>
              </a:rPr>
              <a:t>Концепция студии дизайна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6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1453</Words>
  <Application>Microsoft Office PowerPoint</Application>
  <PresentationFormat>Экран (16:9)</PresentationFormat>
  <Paragraphs>99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Школа креативных индустрий - ШКИ</vt:lpstr>
      <vt:lpstr>Концепция ШКИ Что это? Зачем? Для кого? </vt:lpstr>
      <vt:lpstr>Концепция ШКИ Как?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Творческие возможности студий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ФИЛИАЛА РГИСИ  в г. Кемерово</dc:title>
  <dc:creator>Бухгалтерия</dc:creator>
  <cp:lastModifiedBy>Лилия Проценко</cp:lastModifiedBy>
  <cp:revision>126</cp:revision>
  <cp:lastPrinted>2022-05-25T05:53:53Z</cp:lastPrinted>
  <dcterms:created xsi:type="dcterms:W3CDTF">2021-06-24T10:34:04Z</dcterms:created>
  <dcterms:modified xsi:type="dcterms:W3CDTF">2022-05-25T05:57:35Z</dcterms:modified>
</cp:coreProperties>
</file>